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59" r:id="rId1"/>
  </p:sldMasterIdLst>
  <p:sldIdLst>
    <p:sldId id="256" r:id="rId2"/>
    <p:sldId id="271" r:id="rId3"/>
    <p:sldId id="272" r:id="rId4"/>
    <p:sldId id="257" r:id="rId5"/>
    <p:sldId id="258" r:id="rId6"/>
    <p:sldId id="273" r:id="rId7"/>
    <p:sldId id="274" r:id="rId8"/>
    <p:sldId id="277" r:id="rId9"/>
    <p:sldId id="259" r:id="rId10"/>
    <p:sldId id="262" r:id="rId11"/>
    <p:sldId id="264" r:id="rId12"/>
    <p:sldId id="275" r:id="rId13"/>
    <p:sldId id="276" r:id="rId14"/>
    <p:sldId id="268" r:id="rId15"/>
    <p:sldId id="265" r:id="rId16"/>
    <p:sldId id="269" r:id="rId17"/>
    <p:sldId id="263" r:id="rId18"/>
    <p:sldId id="266" r:id="rId19"/>
    <p:sldId id="267" r:id="rId2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Garamond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Garamond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Garamond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Garamond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24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24C1B3-A835-C84A-9462-A02F0E4CD2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17BFC0-8B5F-1540-8D4B-0056C35FE0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3482B8-9B86-0E42-9982-FBC1B7AEDF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66738" y="1752600"/>
            <a:ext cx="8001000" cy="4267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CCF981-BBDB-7E4C-87C6-93825A4E1E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0844B3-58A3-4A47-8B1B-C887BAA50E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82E956-4D2D-534E-857C-E1090D6B9A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F0232-8154-B34F-906B-B8477D5FDA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4ED30F-31ED-4F43-BC7C-9E3368DFB9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5AD4EC-571C-9C42-9055-1BA0628EA2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BCCED-9C3C-8248-9CCC-B621D3909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54B0E7-05F8-BE4E-87A3-BF01F3A1BD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BC12D-BE1D-2042-8C63-FCE8DC6AFF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0964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40965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Garamond" pitchFamily="18" charset="0"/>
            </a:endParaRPr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Verdana" charset="0"/>
              </a:defRPr>
            </a:lvl1pPr>
          </a:lstStyle>
          <a:p>
            <a:pPr>
              <a:defRPr/>
            </a:pPr>
            <a:fld id="{D111C147-DCF2-074B-BD65-036ADF98EA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2"/>
        <a:buChar char="o"/>
        <a:defRPr sz="30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2"/>
        <a:buChar char="n"/>
        <a:defRPr sz="2600">
          <a:solidFill>
            <a:schemeClr val="tx1"/>
          </a:solidFill>
          <a:latin typeface="+mn-lt"/>
          <a:ea typeface="ＭＳ Ｐゴシック" charset="-128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2"/>
        <a:buChar char="o"/>
        <a:defRPr sz="2300">
          <a:solidFill>
            <a:schemeClr val="tx1"/>
          </a:solidFill>
          <a:latin typeface="+mn-lt"/>
          <a:ea typeface="ＭＳ Ｐゴシック" charset="-128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573338"/>
            <a:ext cx="7772400" cy="1371600"/>
          </a:xfrm>
        </p:spPr>
        <p:txBody>
          <a:bodyPr/>
          <a:lstStyle/>
          <a:p>
            <a:pPr eaLnBrk="1" hangingPunct="1"/>
            <a:r>
              <a:rPr lang="en-US"/>
              <a:t>Writing Complex Sentences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5"/>
          <p:cNvSpPr txBox="1">
            <a:spLocks noChangeArrowheads="1"/>
          </p:cNvSpPr>
          <p:nvPr/>
        </p:nvSpPr>
        <p:spPr bwMode="auto">
          <a:xfrm>
            <a:off x="777875" y="5060950"/>
            <a:ext cx="72088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en-US" sz="2400" dirty="0">
                <a:latin typeface="+mn-lt"/>
              </a:rPr>
              <a:t>The dependent clause needs the rest of the sentence for support.</a:t>
            </a:r>
          </a:p>
        </p:txBody>
      </p:sp>
      <p:sp>
        <p:nvSpPr>
          <p:cNvPr id="12291" name="Text Box 26"/>
          <p:cNvSpPr txBox="1">
            <a:spLocks noChangeArrowheads="1"/>
          </p:cNvSpPr>
          <p:nvPr/>
        </p:nvSpPr>
        <p:spPr bwMode="auto">
          <a:xfrm>
            <a:off x="1144588" y="3132138"/>
            <a:ext cx="6477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en-US" sz="2800" dirty="0">
                <a:latin typeface="+mn-lt"/>
              </a:rPr>
              <a:t>Because you love me, I love you.</a:t>
            </a:r>
          </a:p>
        </p:txBody>
      </p:sp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1409700" y="2057400"/>
            <a:ext cx="3433763" cy="1066800"/>
            <a:chOff x="1776" y="1344"/>
            <a:chExt cx="1872" cy="672"/>
          </a:xfrm>
        </p:grpSpPr>
        <p:sp>
          <p:nvSpPr>
            <p:cNvPr id="23561" name="AutoShape 27"/>
            <p:cNvSpPr>
              <a:spLocks/>
            </p:cNvSpPr>
            <p:nvPr/>
          </p:nvSpPr>
          <p:spPr bwMode="auto">
            <a:xfrm rot="-5380880">
              <a:off x="2544" y="912"/>
              <a:ext cx="336" cy="1872"/>
            </a:xfrm>
            <a:prstGeom prst="rightBrace">
              <a:avLst>
                <a:gd name="adj1" fmla="val 46429"/>
                <a:gd name="adj2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62" name="Text Box 28"/>
            <p:cNvSpPr txBox="1">
              <a:spLocks noChangeArrowheads="1"/>
            </p:cNvSpPr>
            <p:nvPr/>
          </p:nvSpPr>
          <p:spPr bwMode="auto">
            <a:xfrm>
              <a:off x="1824" y="1344"/>
              <a:ext cx="1632" cy="28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2400"/>
                <a:t>Dependent clause</a:t>
              </a:r>
            </a:p>
          </p:txBody>
        </p:sp>
      </p:grpSp>
      <p:grpSp>
        <p:nvGrpSpPr>
          <p:cNvPr id="3" name="Group 33"/>
          <p:cNvGrpSpPr>
            <a:grpSpLocks/>
          </p:cNvGrpSpPr>
          <p:nvPr/>
        </p:nvGrpSpPr>
        <p:grpSpPr bwMode="auto">
          <a:xfrm>
            <a:off x="4497388" y="3586163"/>
            <a:ext cx="3124200" cy="914400"/>
            <a:chOff x="3744" y="2304"/>
            <a:chExt cx="1824" cy="576"/>
          </a:xfrm>
        </p:grpSpPr>
        <p:sp>
          <p:nvSpPr>
            <p:cNvPr id="23559" name="AutoShape 29"/>
            <p:cNvSpPr>
              <a:spLocks/>
            </p:cNvSpPr>
            <p:nvPr/>
          </p:nvSpPr>
          <p:spPr bwMode="auto">
            <a:xfrm rot="5380880" flipV="1">
              <a:off x="4536" y="1944"/>
              <a:ext cx="240" cy="960"/>
            </a:xfrm>
            <a:prstGeom prst="rightBrace">
              <a:avLst>
                <a:gd name="adj1" fmla="val 33333"/>
                <a:gd name="adj2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60" name="Text Box 30"/>
            <p:cNvSpPr txBox="1">
              <a:spLocks noChangeArrowheads="1"/>
            </p:cNvSpPr>
            <p:nvPr/>
          </p:nvSpPr>
          <p:spPr bwMode="auto">
            <a:xfrm>
              <a:off x="3744" y="2592"/>
              <a:ext cx="1824" cy="28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2400"/>
                <a:t>Independent clause</a:t>
              </a:r>
            </a:p>
          </p:txBody>
        </p:sp>
      </p:grpSp>
      <p:sp>
        <p:nvSpPr>
          <p:cNvPr id="23558" name="Rectangle 3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Complex Sentence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9"/>
          <p:cNvSpPr txBox="1">
            <a:spLocks noChangeArrowheads="1"/>
          </p:cNvSpPr>
          <p:nvPr/>
        </p:nvSpPr>
        <p:spPr bwMode="auto">
          <a:xfrm>
            <a:off x="1179513" y="3743325"/>
            <a:ext cx="7242175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n-US" sz="2000">
                <a:latin typeface="Verdana" charset="0"/>
              </a:rPr>
              <a:t>A </a:t>
            </a:r>
            <a:r>
              <a:rPr lang="en-US" sz="2000" i="1">
                <a:latin typeface="Verdana" charset="0"/>
              </a:rPr>
              <a:t>dependent clause </a:t>
            </a:r>
            <a:r>
              <a:rPr lang="en-US" sz="2000">
                <a:latin typeface="Verdana" charset="0"/>
              </a:rPr>
              <a:t>contains a subject and verb. </a:t>
            </a:r>
          </a:p>
          <a:p>
            <a:pPr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n-US" sz="2000">
                <a:latin typeface="Verdana" charset="0"/>
              </a:rPr>
              <a:t>It does not express a complete thought because it begins with a subordinating conjunction.</a:t>
            </a:r>
          </a:p>
          <a:p>
            <a:pPr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n-US" sz="2000">
                <a:latin typeface="Verdana" charset="0"/>
              </a:rPr>
              <a:t>A dependent clause is also called a </a:t>
            </a:r>
            <a:r>
              <a:rPr lang="en-US" sz="2000" i="1">
                <a:latin typeface="Verdana" charset="0"/>
              </a:rPr>
              <a:t>subordinate</a:t>
            </a:r>
            <a:r>
              <a:rPr lang="en-US" sz="2000">
                <a:latin typeface="Verdana" charset="0"/>
              </a:rPr>
              <a:t> clause.</a:t>
            </a:r>
          </a:p>
          <a:p>
            <a:pPr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n-US" sz="2000">
                <a:latin typeface="Verdana" charset="0"/>
              </a:rPr>
              <a:t> </a:t>
            </a:r>
            <a:r>
              <a:rPr lang="en-US" sz="2000" i="1">
                <a:latin typeface="Verdana" charset="0"/>
              </a:rPr>
              <a:t>Dependent</a:t>
            </a:r>
            <a:r>
              <a:rPr lang="en-US" sz="2000">
                <a:latin typeface="Verdana" charset="0"/>
              </a:rPr>
              <a:t> </a:t>
            </a:r>
            <a:r>
              <a:rPr lang="en-US" sz="2000" i="1">
                <a:latin typeface="Verdana" charset="0"/>
              </a:rPr>
              <a:t>clauses</a:t>
            </a:r>
            <a:r>
              <a:rPr lang="en-US" sz="2000">
                <a:latin typeface="Verdana" charset="0"/>
              </a:rPr>
              <a:t>, like babies, </a:t>
            </a:r>
            <a:r>
              <a:rPr lang="en-US" sz="2000" u="sng">
                <a:latin typeface="Verdana" charset="0"/>
              </a:rPr>
              <a:t>cannot</a:t>
            </a:r>
            <a:r>
              <a:rPr lang="en-US" sz="2000">
                <a:latin typeface="Verdana" charset="0"/>
              </a:rPr>
              <a:t> stand alone</a:t>
            </a:r>
            <a:r>
              <a:rPr lang="en-US" sz="2400">
                <a:latin typeface="Verdana" charset="0"/>
              </a:rPr>
              <a:t>.</a:t>
            </a: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2209800" y="2789238"/>
            <a:ext cx="4495800" cy="57785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200">
                <a:solidFill>
                  <a:schemeClr val="accent2"/>
                </a:solidFill>
              </a:rPr>
              <a:t>Because you love me.</a:t>
            </a:r>
          </a:p>
        </p:txBody>
      </p:sp>
      <p:grpSp>
        <p:nvGrpSpPr>
          <p:cNvPr id="2" name="Group 43"/>
          <p:cNvGrpSpPr>
            <a:grpSpLocks/>
          </p:cNvGrpSpPr>
          <p:nvPr/>
        </p:nvGrpSpPr>
        <p:grpSpPr bwMode="auto">
          <a:xfrm>
            <a:off x="4800600" y="1774825"/>
            <a:ext cx="2286000" cy="900113"/>
            <a:chOff x="3072" y="1545"/>
            <a:chExt cx="1440" cy="567"/>
          </a:xfrm>
        </p:grpSpPr>
        <p:sp>
          <p:nvSpPr>
            <p:cNvPr id="24582" name="Text Box 11"/>
            <p:cNvSpPr txBox="1">
              <a:spLocks noChangeArrowheads="1"/>
            </p:cNvSpPr>
            <p:nvPr/>
          </p:nvSpPr>
          <p:spPr bwMode="auto">
            <a:xfrm>
              <a:off x="3072" y="1545"/>
              <a:ext cx="1440" cy="365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3200"/>
                <a:t>Fragment!</a:t>
              </a:r>
            </a:p>
          </p:txBody>
        </p:sp>
        <p:sp>
          <p:nvSpPr>
            <p:cNvPr id="24583" name="Line 12"/>
            <p:cNvSpPr>
              <a:spLocks noChangeShapeType="1"/>
            </p:cNvSpPr>
            <p:nvPr/>
          </p:nvSpPr>
          <p:spPr bwMode="auto">
            <a:xfrm flipH="1">
              <a:off x="3312" y="1968"/>
              <a:ext cx="33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581" name="Rectangle 4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Dependent Clause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8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/>
              <a:t>Punctuation for Complex Sentences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4675" y="2338388"/>
            <a:ext cx="7713663" cy="3736975"/>
          </a:xfrm>
        </p:spPr>
        <p:txBody>
          <a:bodyPr/>
          <a:lstStyle/>
          <a:p>
            <a:pPr marL="0" eaLnBrk="1" hangingPunct="1">
              <a:spcBef>
                <a:spcPct val="0"/>
              </a:spcBef>
              <a:buClr>
                <a:schemeClr val="hlink"/>
              </a:buClr>
              <a:buFont typeface="Wingdings" charset="2"/>
              <a:buNone/>
            </a:pPr>
            <a:r>
              <a:rPr lang="en-US" sz="2400"/>
              <a:t>Commas are used to join a dependent clause to</a:t>
            </a:r>
          </a:p>
          <a:p>
            <a:pPr marL="0" eaLnBrk="1" hangingPunct="1">
              <a:spcBef>
                <a:spcPct val="0"/>
              </a:spcBef>
              <a:buClr>
                <a:schemeClr val="hlink"/>
              </a:buClr>
              <a:buFont typeface="Wingdings" charset="2"/>
              <a:buNone/>
            </a:pPr>
            <a:r>
              <a:rPr lang="en-US" sz="2400"/>
              <a:t>an independent clause </a:t>
            </a:r>
            <a:r>
              <a:rPr lang="en-US" sz="2400" i="1"/>
              <a:t>if</a:t>
            </a:r>
            <a:r>
              <a:rPr lang="en-US" sz="2400"/>
              <a:t> the dependent clause</a:t>
            </a:r>
          </a:p>
          <a:p>
            <a:pPr marL="0" eaLnBrk="1" hangingPunct="1">
              <a:spcBef>
                <a:spcPct val="0"/>
              </a:spcBef>
              <a:buClr>
                <a:schemeClr val="hlink"/>
              </a:buClr>
              <a:buFont typeface="Wingdings" charset="2"/>
              <a:buNone/>
            </a:pPr>
            <a:r>
              <a:rPr lang="en-US" sz="2400"/>
              <a:t>comes </a:t>
            </a:r>
            <a:r>
              <a:rPr lang="en-US" sz="2400" i="1"/>
              <a:t>first</a:t>
            </a:r>
            <a:r>
              <a:rPr lang="en-US" sz="2400"/>
              <a:t> in the sentence. The comma must </a:t>
            </a:r>
          </a:p>
          <a:p>
            <a:pPr marL="0" eaLnBrk="1" hangingPunct="1">
              <a:spcBef>
                <a:spcPct val="0"/>
              </a:spcBef>
              <a:buClr>
                <a:schemeClr val="hlink"/>
              </a:buClr>
              <a:buFont typeface="Wingdings" charset="2"/>
              <a:buNone/>
            </a:pPr>
            <a:r>
              <a:rPr lang="en-US" sz="2400"/>
              <a:t>follow the dependent clause.</a:t>
            </a:r>
          </a:p>
          <a:p>
            <a:pPr marL="0" eaLnBrk="1" hangingPunct="1">
              <a:buClr>
                <a:schemeClr val="hlink"/>
              </a:buClr>
              <a:buFontTx/>
              <a:buChar char="o"/>
            </a:pPr>
            <a:endParaRPr lang="en-US" sz="2800"/>
          </a:p>
          <a:p>
            <a:pPr lvl="1" eaLnBrk="1" hangingPunct="1">
              <a:lnSpc>
                <a:spcPct val="110000"/>
              </a:lnSpc>
              <a:buClr>
                <a:schemeClr val="hlink"/>
              </a:buClr>
              <a:buFont typeface="Wingdings" charset="2"/>
              <a:buNone/>
            </a:pPr>
            <a:r>
              <a:rPr lang="en-US" sz="2400"/>
              <a:t>As I walked down the hallway , I could hear the echo of my footsteps. </a:t>
            </a:r>
          </a:p>
        </p:txBody>
      </p:sp>
      <p:sp>
        <p:nvSpPr>
          <p:cNvPr id="30724" name="Oval 4"/>
          <p:cNvSpPr>
            <a:spLocks noChangeArrowheads="1"/>
          </p:cNvSpPr>
          <p:nvPr/>
        </p:nvSpPr>
        <p:spPr bwMode="auto">
          <a:xfrm flipH="1">
            <a:off x="5486400" y="4359275"/>
            <a:ext cx="574675" cy="617538"/>
          </a:xfrm>
          <a:prstGeom prst="ellips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/>
              <a:t>Punctuation for Complex Sentences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6738" y="2338388"/>
            <a:ext cx="8001000" cy="3878262"/>
          </a:xfrm>
        </p:spPr>
        <p:txBody>
          <a:bodyPr/>
          <a:lstStyle/>
          <a:p>
            <a:pPr eaLnBrk="1" hangingPunct="1">
              <a:spcBef>
                <a:spcPct val="0"/>
              </a:spcBef>
              <a:buClr>
                <a:schemeClr val="hlink"/>
              </a:buClr>
              <a:buFont typeface="Wingdings" charset="2"/>
              <a:buNone/>
            </a:pPr>
            <a:r>
              <a:rPr lang="en-US" sz="2400" i="1"/>
              <a:t>No </a:t>
            </a:r>
            <a:r>
              <a:rPr lang="en-US" sz="2400"/>
              <a:t>comma is used when the dependent clause </a:t>
            </a:r>
          </a:p>
          <a:p>
            <a:pPr eaLnBrk="1" hangingPunct="1">
              <a:spcBef>
                <a:spcPct val="0"/>
              </a:spcBef>
              <a:buClr>
                <a:schemeClr val="hlink"/>
              </a:buClr>
              <a:buFont typeface="Wingdings" charset="2"/>
              <a:buNone/>
            </a:pPr>
            <a:r>
              <a:rPr lang="en-US" sz="2400"/>
              <a:t>comes </a:t>
            </a:r>
            <a:r>
              <a:rPr lang="en-US" sz="2400" i="1"/>
              <a:t>after</a:t>
            </a:r>
            <a:r>
              <a:rPr lang="en-US" sz="2400"/>
              <a:t> the independent clause. Then, the </a:t>
            </a:r>
          </a:p>
          <a:p>
            <a:pPr eaLnBrk="1" hangingPunct="1">
              <a:spcBef>
                <a:spcPct val="0"/>
              </a:spcBef>
              <a:buClr>
                <a:schemeClr val="hlink"/>
              </a:buClr>
              <a:buFont typeface="Wingdings" charset="2"/>
              <a:buNone/>
            </a:pPr>
            <a:r>
              <a:rPr lang="en-US" sz="2400"/>
              <a:t>clauses are joined without any punctuation.</a:t>
            </a:r>
          </a:p>
          <a:p>
            <a:pPr eaLnBrk="1" hangingPunct="1">
              <a:buClr>
                <a:schemeClr val="hlink"/>
              </a:buClr>
              <a:buFontTx/>
              <a:buChar char="o"/>
            </a:pPr>
            <a:endParaRPr lang="en-US" sz="2400"/>
          </a:p>
          <a:p>
            <a:pPr lvl="1" eaLnBrk="1" hangingPunct="1">
              <a:buClr>
                <a:schemeClr val="hlink"/>
              </a:buClr>
              <a:buFont typeface="Wingdings" charset="2"/>
              <a:buNone/>
            </a:pPr>
            <a:r>
              <a:rPr lang="en-US" sz="2400"/>
              <a:t>I could hear the echo of my footsteps as I walked down the hallway.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/>
              <a:t>Punctuation for Complex Sentences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6738" y="2212975"/>
            <a:ext cx="8001000" cy="4267200"/>
          </a:xfrm>
        </p:spPr>
        <p:txBody>
          <a:bodyPr/>
          <a:lstStyle/>
          <a:p>
            <a:pPr marL="0" eaLnBrk="1" hangingPunct="1">
              <a:lnSpc>
                <a:spcPct val="90000"/>
              </a:lnSpc>
              <a:buClr>
                <a:schemeClr val="hlink"/>
              </a:buClr>
              <a:buFont typeface="Wingdings" charset="2"/>
              <a:buNone/>
            </a:pPr>
            <a:r>
              <a:rPr lang="en-US" sz="2400"/>
              <a:t>Since dependent clauses are only part of a sentence, you can never use a semicolon to connect them to another sentence.  Semicolons are only used </a:t>
            </a:r>
            <a:r>
              <a:rPr lang="en-US" sz="2400" u="sng"/>
              <a:t>between</a:t>
            </a:r>
            <a:r>
              <a:rPr lang="en-US" sz="2400"/>
              <a:t> complete sentences.</a:t>
            </a:r>
          </a:p>
          <a:p>
            <a:pPr marL="0" eaLnBrk="1" hangingPunct="1">
              <a:lnSpc>
                <a:spcPct val="90000"/>
              </a:lnSpc>
              <a:buClr>
                <a:schemeClr val="hlink"/>
              </a:buClr>
              <a:buFontTx/>
              <a:buChar char="o"/>
            </a:pPr>
            <a:endParaRPr lang="en-US" sz="2400"/>
          </a:p>
          <a:p>
            <a:pPr lvl="1" eaLnBrk="1" hangingPunct="1">
              <a:lnSpc>
                <a:spcPct val="90000"/>
              </a:lnSpc>
              <a:buClr>
                <a:schemeClr val="hlink"/>
              </a:buClr>
              <a:buFontTx/>
              <a:buChar char="o"/>
            </a:pPr>
            <a:r>
              <a:rPr lang="en-US" sz="2400"/>
              <a:t>I have loved you for years ; although I never admitted it.</a:t>
            </a:r>
          </a:p>
          <a:p>
            <a:pPr lvl="1" eaLnBrk="1" hangingPunct="1">
              <a:lnSpc>
                <a:spcPct val="90000"/>
              </a:lnSpc>
              <a:buClr>
                <a:schemeClr val="hlink"/>
              </a:buClr>
              <a:buFontTx/>
              <a:buChar char="o"/>
            </a:pPr>
            <a:r>
              <a:rPr lang="en-US" sz="2400"/>
              <a:t>I have loved you for years although I never admitted it.</a:t>
            </a:r>
          </a:p>
        </p:txBody>
      </p:sp>
      <p:sp>
        <p:nvSpPr>
          <p:cNvPr id="22532" name="Oval 4"/>
          <p:cNvSpPr>
            <a:spLocks noChangeArrowheads="1"/>
          </p:cNvSpPr>
          <p:nvPr/>
        </p:nvSpPr>
        <p:spPr bwMode="auto">
          <a:xfrm>
            <a:off x="5557838" y="3929063"/>
            <a:ext cx="593725" cy="649287"/>
          </a:xfrm>
          <a:prstGeom prst="ellips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5557838" y="5026025"/>
            <a:ext cx="1084262" cy="636588"/>
            <a:chOff x="4386" y="3477"/>
            <a:chExt cx="683" cy="401"/>
          </a:xfrm>
        </p:grpSpPr>
        <p:sp>
          <p:nvSpPr>
            <p:cNvPr id="27657" name="Text Box 7"/>
            <p:cNvSpPr txBox="1">
              <a:spLocks noChangeArrowheads="1"/>
            </p:cNvSpPr>
            <p:nvPr/>
          </p:nvSpPr>
          <p:spPr bwMode="auto">
            <a:xfrm>
              <a:off x="4698" y="3635"/>
              <a:ext cx="371" cy="243"/>
            </a:xfrm>
            <a:prstGeom prst="rect">
              <a:avLst/>
            </a:prstGeom>
            <a:solidFill>
              <a:schemeClr val="folHlink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>
                  <a:solidFill>
                    <a:schemeClr val="bg1"/>
                  </a:solidFill>
                </a:rPr>
                <a:t>OK</a:t>
              </a:r>
            </a:p>
          </p:txBody>
        </p:sp>
        <p:sp>
          <p:nvSpPr>
            <p:cNvPr id="27658" name="Line 8"/>
            <p:cNvSpPr>
              <a:spLocks noChangeShapeType="1"/>
            </p:cNvSpPr>
            <p:nvPr/>
          </p:nvSpPr>
          <p:spPr bwMode="auto">
            <a:xfrm flipH="1" flipV="1">
              <a:off x="4386" y="3477"/>
              <a:ext cx="292" cy="18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6151563" y="4410075"/>
            <a:ext cx="998537" cy="385763"/>
            <a:chOff x="4687" y="3042"/>
            <a:chExt cx="629" cy="243"/>
          </a:xfrm>
        </p:grpSpPr>
        <p:sp>
          <p:nvSpPr>
            <p:cNvPr id="27655" name="Text Box 6"/>
            <p:cNvSpPr txBox="1">
              <a:spLocks noChangeArrowheads="1"/>
            </p:cNvSpPr>
            <p:nvPr/>
          </p:nvSpPr>
          <p:spPr bwMode="auto">
            <a:xfrm>
              <a:off x="4945" y="3042"/>
              <a:ext cx="371" cy="243"/>
            </a:xfrm>
            <a:prstGeom prst="rect">
              <a:avLst/>
            </a:prstGeom>
            <a:solidFill>
              <a:schemeClr val="hlink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>
                  <a:solidFill>
                    <a:schemeClr val="bg1"/>
                  </a:solidFill>
                </a:rPr>
                <a:t>No!</a:t>
              </a:r>
            </a:p>
          </p:txBody>
        </p:sp>
        <p:sp>
          <p:nvSpPr>
            <p:cNvPr id="27656" name="Line 9"/>
            <p:cNvSpPr>
              <a:spLocks noChangeShapeType="1"/>
            </p:cNvSpPr>
            <p:nvPr/>
          </p:nvSpPr>
          <p:spPr bwMode="auto">
            <a:xfrm flipH="1" flipV="1">
              <a:off x="4687" y="3042"/>
              <a:ext cx="309" cy="14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88950" y="508000"/>
            <a:ext cx="8277225" cy="1027113"/>
          </a:xfrm>
        </p:spPr>
        <p:txBody>
          <a:bodyPr/>
          <a:lstStyle/>
          <a:p>
            <a:pPr eaLnBrk="1" hangingPunct="1"/>
            <a:r>
              <a:rPr lang="en-US" sz="2400"/>
              <a:t>Common Subordinating (Dependent) Conjunctions</a:t>
            </a:r>
            <a:br>
              <a:rPr lang="en-US" sz="2400"/>
            </a:br>
            <a:r>
              <a:rPr lang="en-US" sz="2400"/>
              <a:t>         See </a:t>
            </a:r>
            <a:r>
              <a:rPr lang="en-US" sz="2400" u="sng"/>
              <a:t>Foundations First</a:t>
            </a:r>
            <a:r>
              <a:rPr lang="en-US" sz="2400" i="1"/>
              <a:t>, </a:t>
            </a:r>
            <a:r>
              <a:rPr lang="en-US" sz="2400"/>
              <a:t>p. 187</a:t>
            </a:r>
          </a:p>
        </p:txBody>
      </p:sp>
      <p:graphicFrame>
        <p:nvGraphicFramePr>
          <p:cNvPr id="18697" name="Group 265"/>
          <p:cNvGraphicFramePr>
            <a:graphicFrameLocks noGrp="1"/>
          </p:cNvGraphicFramePr>
          <p:nvPr>
            <p:ph type="tbl" idx="1"/>
          </p:nvPr>
        </p:nvGraphicFramePr>
        <p:xfrm>
          <a:off x="381000" y="1981200"/>
          <a:ext cx="8534400" cy="4198938"/>
        </p:xfrm>
        <a:graphic>
          <a:graphicData uri="http://schemas.openxmlformats.org/drawingml/2006/table">
            <a:tbl>
              <a:tblPr/>
              <a:tblGrid>
                <a:gridCol w="1600200"/>
                <a:gridCol w="1812925"/>
                <a:gridCol w="1997075"/>
                <a:gridCol w="1417638"/>
                <a:gridCol w="1706562"/>
              </a:tblGrid>
              <a:tr h="760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after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even if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now that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where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6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although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even though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though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whereas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0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rather than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unless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wherever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 if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whenever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since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until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whether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4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because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 order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so that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when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which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before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 case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while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/>
              <a:t>The Compound-Complex Sentence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4675" y="2593975"/>
            <a:ext cx="7470775" cy="3522663"/>
          </a:xfrm>
        </p:spPr>
        <p:txBody>
          <a:bodyPr/>
          <a:lstStyle/>
          <a:p>
            <a:pPr eaLnBrk="1" hangingPunct="1">
              <a:buClr>
                <a:schemeClr val="hlink"/>
              </a:buClr>
              <a:buFontTx/>
              <a:buChar char="o"/>
            </a:pPr>
            <a:r>
              <a:rPr lang="en-US" sz="2400"/>
              <a:t>A compound-complex sentence is the last and most complicated type of sentence.</a:t>
            </a:r>
          </a:p>
          <a:p>
            <a:pPr eaLnBrk="1" hangingPunct="1">
              <a:buClr>
                <a:schemeClr val="hlink"/>
              </a:buClr>
              <a:buFont typeface="Wingdings" charset="2"/>
              <a:buNone/>
            </a:pPr>
            <a:r>
              <a:rPr lang="en-US" sz="2400"/>
              <a:t>  </a:t>
            </a:r>
          </a:p>
          <a:p>
            <a:pPr eaLnBrk="1" hangingPunct="1">
              <a:buClr>
                <a:schemeClr val="hlink"/>
              </a:buClr>
              <a:buFontTx/>
              <a:buChar char="o"/>
            </a:pPr>
            <a:r>
              <a:rPr lang="en-US" sz="2400"/>
              <a:t>It contains at least one dependent clause and at least two independent clauses.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2"/>
          <p:cNvSpPr txBox="1">
            <a:spLocks noChangeArrowheads="1"/>
          </p:cNvSpPr>
          <p:nvPr/>
        </p:nvSpPr>
        <p:spPr bwMode="auto">
          <a:xfrm>
            <a:off x="865188" y="5716588"/>
            <a:ext cx="77025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latin typeface="+mn-lt"/>
              </a:rPr>
              <a:t>A dependent clause added to </a:t>
            </a:r>
            <a:r>
              <a:rPr lang="en-US" altLang="en-US" u="sng" dirty="0">
                <a:latin typeface="+mn-lt"/>
              </a:rPr>
              <a:t>two</a:t>
            </a:r>
            <a:r>
              <a:rPr lang="en-US" altLang="en-US" dirty="0">
                <a:latin typeface="+mn-lt"/>
              </a:rPr>
              <a:t> or more independent clauses</a:t>
            </a:r>
            <a:r>
              <a:rPr lang="en-US" altLang="en-US" sz="2400" dirty="0">
                <a:latin typeface="Garamond" pitchFamily="18" charset="0"/>
              </a:rPr>
              <a:t>.</a:t>
            </a:r>
          </a:p>
        </p:txBody>
      </p:sp>
      <p:sp>
        <p:nvSpPr>
          <p:cNvPr id="19459" name="Text Box 23"/>
          <p:cNvSpPr txBox="1">
            <a:spLocks noChangeArrowheads="1"/>
          </p:cNvSpPr>
          <p:nvPr/>
        </p:nvSpPr>
        <p:spPr bwMode="auto">
          <a:xfrm>
            <a:off x="1752600" y="2971800"/>
            <a:ext cx="7086600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altLang="en-US" sz="2800" dirty="0">
                <a:latin typeface="+mn-lt"/>
              </a:rPr>
              <a:t>Because we are a family</a:t>
            </a:r>
            <a:r>
              <a:rPr lang="en-US" altLang="en-US" sz="2800" b="1" dirty="0">
                <a:latin typeface="+mn-lt"/>
              </a:rPr>
              <a:t>,</a:t>
            </a:r>
            <a:r>
              <a:rPr lang="en-US" altLang="en-US" sz="2800" dirty="0">
                <a:latin typeface="+mn-lt"/>
              </a:rPr>
              <a:t> </a:t>
            </a:r>
          </a:p>
          <a:p>
            <a:pPr algn="ctr" eaLnBrk="1" hangingPunct="1">
              <a:spcBef>
                <a:spcPct val="50000"/>
              </a:spcBef>
              <a:defRPr/>
            </a:pPr>
            <a:r>
              <a:rPr lang="en-US" altLang="en-US" sz="2800" dirty="0">
                <a:latin typeface="+mn-lt"/>
              </a:rPr>
              <a:t>I love you</a:t>
            </a:r>
            <a:r>
              <a:rPr lang="en-US" altLang="en-US" sz="2800" b="1" dirty="0">
                <a:latin typeface="+mn-lt"/>
              </a:rPr>
              <a:t>, and</a:t>
            </a:r>
            <a:r>
              <a:rPr lang="en-US" altLang="en-US" sz="2800" dirty="0">
                <a:latin typeface="+mn-lt"/>
              </a:rPr>
              <a:t> you love me</a:t>
            </a:r>
            <a:r>
              <a:rPr lang="en-US" altLang="en-US" sz="3200" dirty="0">
                <a:latin typeface="+mn-lt"/>
              </a:rPr>
              <a:t>. </a:t>
            </a:r>
          </a:p>
        </p:txBody>
      </p:sp>
      <p:grpSp>
        <p:nvGrpSpPr>
          <p:cNvPr id="30724" name="Group 33"/>
          <p:cNvGrpSpPr>
            <a:grpSpLocks/>
          </p:cNvGrpSpPr>
          <p:nvPr/>
        </p:nvGrpSpPr>
        <p:grpSpPr bwMode="auto">
          <a:xfrm>
            <a:off x="3432175" y="4268788"/>
            <a:ext cx="3810000" cy="1066800"/>
            <a:chOff x="2832" y="2496"/>
            <a:chExt cx="2400" cy="672"/>
          </a:xfrm>
        </p:grpSpPr>
        <p:sp>
          <p:nvSpPr>
            <p:cNvPr id="30729" name="Text Box 27"/>
            <p:cNvSpPr txBox="1">
              <a:spLocks noChangeArrowheads="1"/>
            </p:cNvSpPr>
            <p:nvPr/>
          </p:nvSpPr>
          <p:spPr bwMode="auto">
            <a:xfrm>
              <a:off x="3168" y="2848"/>
              <a:ext cx="2064" cy="291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2400"/>
                <a:t>Independent clauses</a:t>
              </a:r>
            </a:p>
          </p:txBody>
        </p:sp>
        <p:sp>
          <p:nvSpPr>
            <p:cNvPr id="30730" name="Line 28"/>
            <p:cNvSpPr>
              <a:spLocks noChangeShapeType="1"/>
            </p:cNvSpPr>
            <p:nvPr/>
          </p:nvSpPr>
          <p:spPr bwMode="auto">
            <a:xfrm flipH="1" flipV="1">
              <a:off x="2832" y="2496"/>
              <a:ext cx="912" cy="624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miter lim="800000"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31" name="Line 29"/>
            <p:cNvSpPr>
              <a:spLocks noChangeShapeType="1"/>
            </p:cNvSpPr>
            <p:nvPr/>
          </p:nvSpPr>
          <p:spPr bwMode="auto">
            <a:xfrm flipV="1">
              <a:off x="4080" y="2544"/>
              <a:ext cx="816" cy="624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miter lim="800000"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725" name="Group 32"/>
          <p:cNvGrpSpPr>
            <a:grpSpLocks/>
          </p:cNvGrpSpPr>
          <p:nvPr/>
        </p:nvGrpSpPr>
        <p:grpSpPr bwMode="auto">
          <a:xfrm>
            <a:off x="2090738" y="1981200"/>
            <a:ext cx="5580062" cy="990600"/>
            <a:chOff x="2640" y="1248"/>
            <a:chExt cx="1872" cy="672"/>
          </a:xfrm>
        </p:grpSpPr>
        <p:sp>
          <p:nvSpPr>
            <p:cNvPr id="30727" name="Text Box 25"/>
            <p:cNvSpPr txBox="1">
              <a:spLocks noChangeArrowheads="1"/>
            </p:cNvSpPr>
            <p:nvPr/>
          </p:nvSpPr>
          <p:spPr bwMode="auto">
            <a:xfrm>
              <a:off x="2736" y="1248"/>
              <a:ext cx="1632" cy="310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2400"/>
                <a:t>Dependent clause</a:t>
              </a:r>
            </a:p>
          </p:txBody>
        </p:sp>
        <p:sp>
          <p:nvSpPr>
            <p:cNvPr id="30728" name="AutoShape 31"/>
            <p:cNvSpPr>
              <a:spLocks/>
            </p:cNvSpPr>
            <p:nvPr/>
          </p:nvSpPr>
          <p:spPr bwMode="auto">
            <a:xfrm rot="-5380880">
              <a:off x="3408" y="816"/>
              <a:ext cx="336" cy="1872"/>
            </a:xfrm>
            <a:prstGeom prst="rightBrace">
              <a:avLst>
                <a:gd name="adj1" fmla="val 46429"/>
                <a:gd name="adj2" fmla="val 50000"/>
              </a:avLst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726" name="Rectangle 34"/>
          <p:cNvSpPr>
            <a:spLocks noGrp="1" noChangeArrowheads="1"/>
          </p:cNvSpPr>
          <p:nvPr>
            <p:ph type="title"/>
          </p:nvPr>
        </p:nvSpPr>
        <p:spPr>
          <a:xfrm>
            <a:off x="574675" y="304800"/>
            <a:ext cx="7993063" cy="1216025"/>
          </a:xfrm>
        </p:spPr>
        <p:txBody>
          <a:bodyPr/>
          <a:lstStyle/>
          <a:p>
            <a:pPr eaLnBrk="1" hangingPunct="1"/>
            <a:r>
              <a:rPr lang="en-US" sz="3600"/>
              <a:t>Compound-Complex Sentence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304800" y="2209800"/>
            <a:ext cx="838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en-US" sz="2400">
              <a:latin typeface="Tahoma" charset="0"/>
            </a:endParaRPr>
          </a:p>
        </p:txBody>
      </p:sp>
      <p:graphicFrame>
        <p:nvGraphicFramePr>
          <p:cNvPr id="19552" name="Group 96"/>
          <p:cNvGraphicFramePr>
            <a:graphicFrameLocks noGrp="1"/>
          </p:cNvGraphicFramePr>
          <p:nvPr/>
        </p:nvGraphicFramePr>
        <p:xfrm>
          <a:off x="1524000" y="2209800"/>
          <a:ext cx="6248400" cy="3143250"/>
        </p:xfrm>
        <a:graphic>
          <a:graphicData uri="http://schemas.openxmlformats.org/drawingml/2006/table">
            <a:tbl>
              <a:tblPr/>
              <a:tblGrid>
                <a:gridCol w="2830513"/>
                <a:gridCol w="3417887"/>
              </a:tblGrid>
              <a:tr h="1320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Verdana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Verdana" charset="0"/>
                        </a:rPr>
                        <a:t>Simple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Verdana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Verdana" charset="0"/>
                        </a:rPr>
                        <a:t>Compound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20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Verdana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Verdana" charset="0"/>
                        </a:rPr>
                        <a:t>Complex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Verdana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Verdana" charset="0"/>
                        </a:rPr>
                        <a:t>Compound-complex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Verdan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494" name="Text Box 94"/>
          <p:cNvSpPr txBox="1">
            <a:spLocks noChangeArrowheads="1"/>
          </p:cNvSpPr>
          <p:nvPr/>
        </p:nvSpPr>
        <p:spPr bwMode="auto">
          <a:xfrm>
            <a:off x="623888" y="255588"/>
            <a:ext cx="786765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2800" dirty="0">
                <a:latin typeface="+mj-lt"/>
              </a:rPr>
              <a:t>Since every sentence in English fits into one of these four categories,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8"/>
          <p:cNvSpPr>
            <a:spLocks noGrp="1" noChangeArrowheads="1"/>
          </p:cNvSpPr>
          <p:nvPr>
            <p:ph type="title"/>
          </p:nvPr>
        </p:nvSpPr>
        <p:spPr>
          <a:xfrm>
            <a:off x="274638" y="304800"/>
            <a:ext cx="8293100" cy="1074738"/>
          </a:xfrm>
        </p:spPr>
        <p:txBody>
          <a:bodyPr/>
          <a:lstStyle/>
          <a:p>
            <a:pPr eaLnBrk="1" hangingPunct="1"/>
            <a:r>
              <a:rPr lang="en-US" sz="2800"/>
              <a:t>You now know everything you need to know</a:t>
            </a:r>
          </a:p>
        </p:txBody>
      </p:sp>
      <p:sp>
        <p:nvSpPr>
          <p:cNvPr id="32771" name="Text Box 11"/>
          <p:cNvSpPr>
            <a:spLocks noChangeArrowheads="1"/>
          </p:cNvSpPr>
          <p:nvPr>
            <p:ph type="body" idx="1"/>
          </p:nvPr>
        </p:nvSpPr>
        <p:spPr>
          <a:xfrm>
            <a:off x="566738" y="2424113"/>
            <a:ext cx="8001000" cy="3595687"/>
          </a:xfrm>
          <a:noFill/>
        </p:spPr>
        <p:txBody>
          <a:bodyPr/>
          <a:lstStyle/>
          <a:p>
            <a:pPr eaLnBrk="1" hangingPunct="1"/>
            <a:endParaRPr lang="en-US" b="1"/>
          </a:p>
          <a:p>
            <a:pPr eaLnBrk="1" hangingPunct="1">
              <a:spcBef>
                <a:spcPts val="1200"/>
              </a:spcBef>
              <a:buClr>
                <a:schemeClr val="hlink"/>
              </a:buClr>
              <a:buFontTx/>
              <a:buChar char="o"/>
            </a:pPr>
            <a:r>
              <a:rPr lang="en-US" sz="2400"/>
              <a:t>to write anything you want to write, </a:t>
            </a:r>
          </a:p>
          <a:p>
            <a:pPr eaLnBrk="1" hangingPunct="1">
              <a:spcBef>
                <a:spcPts val="1200"/>
              </a:spcBef>
              <a:buClr>
                <a:schemeClr val="hlink"/>
              </a:buClr>
              <a:buFontTx/>
              <a:buChar char="o"/>
            </a:pPr>
            <a:r>
              <a:rPr lang="en-US" sz="2400"/>
              <a:t>any way you want to write it,</a:t>
            </a:r>
          </a:p>
          <a:p>
            <a:pPr eaLnBrk="1" hangingPunct="1">
              <a:spcBef>
                <a:spcPts val="1200"/>
              </a:spcBef>
              <a:buClr>
                <a:schemeClr val="hlink"/>
              </a:buClr>
              <a:buFontTx/>
              <a:buChar char="o"/>
            </a:pPr>
            <a:r>
              <a:rPr lang="en-US" sz="2400"/>
              <a:t>and still get the punctuation right each time!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/>
              <a:t>Independent and Dependent Clauses</a:t>
            </a:r>
          </a:p>
        </p:txBody>
      </p:sp>
      <p:sp>
        <p:nvSpPr>
          <p:cNvPr id="1536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566738" y="2020888"/>
            <a:ext cx="8001000" cy="3998912"/>
          </a:xfrm>
        </p:spPr>
        <p:txBody>
          <a:bodyPr/>
          <a:lstStyle/>
          <a:p>
            <a:pPr marL="0" eaLnBrk="1" hangingPunct="1">
              <a:spcBef>
                <a:spcPct val="0"/>
              </a:spcBef>
              <a:buFont typeface="Wingdings" charset="2"/>
              <a:buNone/>
            </a:pPr>
            <a:r>
              <a:rPr lang="en-US" sz="2400"/>
              <a:t>An </a:t>
            </a:r>
            <a:r>
              <a:rPr lang="en-US" sz="2400" i="1"/>
              <a:t>independent clause</a:t>
            </a:r>
            <a:r>
              <a:rPr lang="en-US" sz="2400"/>
              <a:t> contains a subject, verb, and makes sense when it stands by itself.</a:t>
            </a:r>
          </a:p>
          <a:p>
            <a:pPr marL="0" eaLnBrk="1" hangingPunct="1">
              <a:spcBef>
                <a:spcPct val="0"/>
              </a:spcBef>
              <a:buFont typeface="Wingdings" charset="2"/>
              <a:buNone/>
            </a:pPr>
            <a:endParaRPr lang="en-US" sz="2400"/>
          </a:p>
          <a:p>
            <a:pPr marL="0" eaLnBrk="1" hangingPunct="1">
              <a:buClr>
                <a:schemeClr val="hlink"/>
              </a:buClr>
              <a:buFontTx/>
              <a:buChar char="o"/>
            </a:pPr>
            <a:r>
              <a:rPr lang="en-US" sz="2400"/>
              <a:t>The child’s endless crying is very disturbing to her parents.</a:t>
            </a:r>
          </a:p>
          <a:p>
            <a:pPr marL="0" eaLnBrk="1" hangingPunct="1">
              <a:buClr>
                <a:schemeClr val="hlink"/>
              </a:buClr>
              <a:buFontTx/>
              <a:buChar char="o"/>
            </a:pPr>
            <a:r>
              <a:rPr lang="en-US" sz="2400"/>
              <a:t>Colds, flu, and other respiratory infections happen frequently in the winter and cause absences from work.</a:t>
            </a:r>
          </a:p>
          <a:p>
            <a:pPr marL="0" eaLnBrk="1" hangingPunct="1">
              <a:buClr>
                <a:schemeClr val="hlink"/>
              </a:buClr>
              <a:buFontTx/>
              <a:buChar char="o"/>
            </a:pPr>
            <a:r>
              <a:rPr lang="en-US" sz="2400"/>
              <a:t>James got a cup of coffee and turned on his computer.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/>
              <a:t>Independent and Dependent Clauses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4675" y="2084388"/>
            <a:ext cx="8001000" cy="3935412"/>
          </a:xfrm>
        </p:spPr>
        <p:txBody>
          <a:bodyPr/>
          <a:lstStyle/>
          <a:p>
            <a:pPr marL="0" eaLnBrk="1" hangingPunct="1">
              <a:lnSpc>
                <a:spcPct val="90000"/>
              </a:lnSpc>
              <a:spcBef>
                <a:spcPct val="0"/>
              </a:spcBef>
              <a:buFont typeface="Wingdings" charset="2"/>
              <a:buNone/>
            </a:pPr>
            <a:r>
              <a:rPr lang="en-US" sz="2400"/>
              <a:t>A </a:t>
            </a:r>
            <a:r>
              <a:rPr lang="en-US" sz="2400" i="1"/>
              <a:t>dependent </a:t>
            </a:r>
            <a:r>
              <a:rPr lang="en-US" sz="2400"/>
              <a:t>clause contains a subject(s) and</a:t>
            </a:r>
          </a:p>
          <a:p>
            <a:pPr marL="0" eaLnBrk="1" hangingPunct="1">
              <a:lnSpc>
                <a:spcPct val="90000"/>
              </a:lnSpc>
              <a:spcBef>
                <a:spcPct val="0"/>
              </a:spcBef>
              <a:buFont typeface="Wingdings" charset="2"/>
              <a:buNone/>
            </a:pPr>
            <a:r>
              <a:rPr lang="en-US" sz="2400"/>
              <a:t>verb(s), but it does not make sense when it </a:t>
            </a:r>
          </a:p>
          <a:p>
            <a:pPr marL="0" eaLnBrk="1" hangingPunct="1">
              <a:lnSpc>
                <a:spcPct val="90000"/>
              </a:lnSpc>
              <a:spcBef>
                <a:spcPct val="0"/>
              </a:spcBef>
              <a:buFont typeface="Wingdings" charset="2"/>
              <a:buNone/>
            </a:pPr>
            <a:r>
              <a:rPr lang="en-US" sz="2400"/>
              <a:t>stands by itself because it begins with a </a:t>
            </a:r>
            <a:r>
              <a:rPr lang="en-US" sz="2400" i="1"/>
              <a:t>subordinating conjunction</a:t>
            </a:r>
            <a:r>
              <a:rPr lang="en-US" sz="2400"/>
              <a:t> that is supposed to join</a:t>
            </a:r>
          </a:p>
          <a:p>
            <a:pPr marL="0" eaLnBrk="1" hangingPunct="1">
              <a:lnSpc>
                <a:spcPct val="90000"/>
              </a:lnSpc>
              <a:spcBef>
                <a:spcPct val="0"/>
              </a:spcBef>
              <a:buFont typeface="Wingdings" charset="2"/>
              <a:buNone/>
            </a:pPr>
            <a:r>
              <a:rPr lang="en-US" sz="2400"/>
              <a:t>it to an independent clause.</a:t>
            </a:r>
          </a:p>
          <a:p>
            <a:pPr marL="0" eaLnBrk="1" hangingPunct="1">
              <a:lnSpc>
                <a:spcPct val="90000"/>
              </a:lnSpc>
              <a:buFont typeface="Wingdings" charset="2"/>
              <a:buNone/>
            </a:pPr>
            <a:endParaRPr lang="en-US" sz="2400"/>
          </a:p>
          <a:p>
            <a:pPr marL="0" eaLnBrk="1" hangingPunct="1">
              <a:lnSpc>
                <a:spcPct val="90000"/>
              </a:lnSpc>
              <a:buClr>
                <a:schemeClr val="hlink"/>
              </a:buClr>
              <a:buFontTx/>
              <a:buChar char="o"/>
            </a:pPr>
            <a:r>
              <a:rPr lang="en-US" sz="2400"/>
              <a:t>Because she has had a terrible cold all week </a:t>
            </a:r>
          </a:p>
          <a:p>
            <a:pPr marL="0" eaLnBrk="1" hangingPunct="1">
              <a:lnSpc>
                <a:spcPct val="90000"/>
              </a:lnSpc>
              <a:buClr>
                <a:schemeClr val="hlink"/>
              </a:buClr>
              <a:buFontTx/>
              <a:buChar char="o"/>
            </a:pPr>
            <a:r>
              <a:rPr lang="en-US" sz="2400"/>
              <a:t>When I got to the office and checked my email this morning</a:t>
            </a:r>
          </a:p>
          <a:p>
            <a:pPr marL="0" eaLnBrk="1" hangingPunct="1">
              <a:lnSpc>
                <a:spcPct val="90000"/>
              </a:lnSpc>
              <a:buClr>
                <a:schemeClr val="hlink"/>
              </a:buClr>
              <a:buFontTx/>
              <a:buChar char="o"/>
            </a:pPr>
            <a:r>
              <a:rPr lang="en-US" sz="2400"/>
              <a:t>After Maria and Hector waited for an hour in the doctor’s office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The Simple Sentence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6988" y="2403475"/>
            <a:ext cx="6210300" cy="2997200"/>
          </a:xfrm>
        </p:spPr>
        <p:txBody>
          <a:bodyPr/>
          <a:lstStyle/>
          <a:p>
            <a:pPr eaLnBrk="1" hangingPunct="1">
              <a:buClr>
                <a:schemeClr val="hlink"/>
              </a:buClr>
              <a:buFontTx/>
              <a:buChar char="o"/>
            </a:pPr>
            <a:r>
              <a:rPr lang="en-US" sz="2800"/>
              <a:t>A simple sentence is one </a:t>
            </a:r>
            <a:r>
              <a:rPr lang="en-US" sz="2800" i="1">
                <a:solidFill>
                  <a:schemeClr val="tx2"/>
                </a:solidFill>
              </a:rPr>
              <a:t>independent clause</a:t>
            </a:r>
            <a:r>
              <a:rPr lang="en-US" sz="2800" i="1"/>
              <a:t>.</a:t>
            </a:r>
          </a:p>
          <a:p>
            <a:pPr eaLnBrk="1" hangingPunct="1">
              <a:buClr>
                <a:schemeClr val="hlink"/>
              </a:buClr>
              <a:buFontTx/>
              <a:buChar char="o"/>
            </a:pPr>
            <a:endParaRPr lang="en-US" sz="2800"/>
          </a:p>
          <a:p>
            <a:pPr eaLnBrk="1" hangingPunct="1">
              <a:buClr>
                <a:schemeClr val="hlink"/>
              </a:buClr>
              <a:buFontTx/>
              <a:buChar char="o"/>
            </a:pPr>
            <a:r>
              <a:rPr lang="en-US" sz="2800"/>
              <a:t>An </a:t>
            </a:r>
            <a:r>
              <a:rPr lang="en-US" sz="2800" i="1">
                <a:solidFill>
                  <a:schemeClr val="tx2"/>
                </a:solidFill>
              </a:rPr>
              <a:t>independent clause</a:t>
            </a:r>
            <a:r>
              <a:rPr lang="en-US" sz="2800" i="1"/>
              <a:t> </a:t>
            </a:r>
            <a:r>
              <a:rPr lang="en-US" sz="2800"/>
              <a:t>ends with a period or semicolon</a:t>
            </a:r>
            <a:r>
              <a:rPr lang="en-US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The Compound Sentence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3613" y="2084388"/>
            <a:ext cx="7612062" cy="3794125"/>
          </a:xfrm>
          <a:noFill/>
        </p:spPr>
        <p:txBody>
          <a:bodyPr/>
          <a:lstStyle/>
          <a:p>
            <a:pPr eaLnBrk="1" hangingPunct="1">
              <a:spcBef>
                <a:spcPct val="0"/>
              </a:spcBef>
              <a:buClr>
                <a:schemeClr val="hlink"/>
              </a:buClr>
              <a:buFont typeface="Wingdings" charset="2"/>
              <a:buNone/>
            </a:pPr>
            <a:r>
              <a:rPr lang="en-US" sz="2400"/>
              <a:t>A </a:t>
            </a:r>
            <a:r>
              <a:rPr lang="en-US" sz="2400">
                <a:solidFill>
                  <a:schemeClr val="tx2"/>
                </a:solidFill>
              </a:rPr>
              <a:t>compound sentence</a:t>
            </a:r>
            <a:r>
              <a:rPr lang="en-US" sz="2400"/>
              <a:t> is made up of two or</a:t>
            </a:r>
          </a:p>
          <a:p>
            <a:pPr eaLnBrk="1" hangingPunct="1">
              <a:spcBef>
                <a:spcPct val="0"/>
              </a:spcBef>
              <a:buClr>
                <a:schemeClr val="hlink"/>
              </a:buClr>
              <a:buFont typeface="Wingdings" charset="2"/>
              <a:buNone/>
            </a:pPr>
            <a:r>
              <a:rPr lang="en-US" sz="2400"/>
              <a:t>more simple sentences joined by one of the </a:t>
            </a:r>
          </a:p>
          <a:p>
            <a:pPr eaLnBrk="1" hangingPunct="1">
              <a:spcBef>
                <a:spcPct val="0"/>
              </a:spcBef>
              <a:buClr>
                <a:schemeClr val="hlink"/>
              </a:buClr>
              <a:buFont typeface="Wingdings" charset="2"/>
              <a:buNone/>
            </a:pPr>
            <a:r>
              <a:rPr lang="en-US" sz="2400"/>
              <a:t>following:</a:t>
            </a:r>
          </a:p>
          <a:p>
            <a:pPr eaLnBrk="1" hangingPunct="1">
              <a:spcBef>
                <a:spcPct val="0"/>
              </a:spcBef>
              <a:buClr>
                <a:schemeClr val="hlink"/>
              </a:buClr>
              <a:buFont typeface="Wingdings" charset="2"/>
              <a:buNone/>
            </a:pPr>
            <a:endParaRPr lang="en-US" sz="2400"/>
          </a:p>
          <a:p>
            <a:pPr eaLnBrk="1" hangingPunct="1">
              <a:buClr>
                <a:schemeClr val="hlink"/>
              </a:buClr>
              <a:buFontTx/>
              <a:buChar char="o"/>
            </a:pPr>
            <a:r>
              <a:rPr lang="en-US" sz="2400"/>
              <a:t>A comma and a coordinating conjunction</a:t>
            </a:r>
          </a:p>
          <a:p>
            <a:pPr eaLnBrk="1" hangingPunct="1">
              <a:buClr>
                <a:schemeClr val="hlink"/>
              </a:buClr>
              <a:buFontTx/>
              <a:buChar char="o"/>
            </a:pPr>
            <a:r>
              <a:rPr lang="en-US" sz="2400"/>
              <a:t>A semicolon</a:t>
            </a:r>
          </a:p>
          <a:p>
            <a:pPr eaLnBrk="1" hangingPunct="1">
              <a:buClr>
                <a:schemeClr val="hlink"/>
              </a:buClr>
              <a:buFontTx/>
              <a:buChar char="o"/>
            </a:pPr>
            <a:r>
              <a:rPr lang="en-US" sz="2400"/>
              <a:t>A semicolon and a conjunctive adverb or transitional expression</a:t>
            </a:r>
          </a:p>
          <a:p>
            <a:pPr lvl="1" eaLnBrk="1" hangingPunct="1">
              <a:buClr>
                <a:schemeClr val="hlink"/>
              </a:buClr>
            </a:pPr>
            <a:endParaRPr lang="en-US">
              <a:latin typeface="Garamon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Coordinating Conjunctions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6738" y="2127250"/>
            <a:ext cx="8301037" cy="38925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chemeClr val="hlink"/>
              </a:buClr>
              <a:buFont typeface="Wingdings" charset="2"/>
              <a:buNone/>
            </a:pPr>
            <a:r>
              <a:rPr lang="en-US" sz="2400"/>
              <a:t>Remember the coordinating conjunctions by the </a:t>
            </a:r>
          </a:p>
          <a:p>
            <a:pPr eaLnBrk="1" hangingPunct="1">
              <a:lnSpc>
                <a:spcPct val="90000"/>
              </a:lnSpc>
              <a:buClr>
                <a:schemeClr val="hlink"/>
              </a:buClr>
              <a:buFont typeface="Wingdings" charset="2"/>
              <a:buNone/>
            </a:pPr>
            <a:r>
              <a:rPr lang="en-US" sz="2400"/>
              <a:t>acronym:  </a:t>
            </a:r>
          </a:p>
          <a:p>
            <a:pPr eaLnBrk="1" hangingPunct="1">
              <a:lnSpc>
                <a:spcPct val="90000"/>
              </a:lnSpc>
              <a:buClr>
                <a:schemeClr val="hlink"/>
              </a:buClr>
              <a:buFont typeface="Wingdings" charset="2"/>
              <a:buNone/>
            </a:pPr>
            <a:r>
              <a:rPr lang="en-US" sz="2800" b="1"/>
              <a:t>			       </a:t>
            </a:r>
            <a:r>
              <a:rPr lang="en-US" sz="2000" b="1"/>
              <a:t>FANBOYS</a:t>
            </a:r>
          </a:p>
          <a:p>
            <a:pPr lvl="1" eaLnBrk="1" hangingPunct="1">
              <a:lnSpc>
                <a:spcPct val="90000"/>
              </a:lnSpc>
              <a:buClr>
                <a:schemeClr val="hlink"/>
              </a:buClr>
              <a:buFont typeface="Wingdings" charset="2"/>
              <a:buNone/>
            </a:pPr>
            <a:r>
              <a:rPr lang="en-US" sz="2000"/>
              <a:t>				</a:t>
            </a:r>
            <a:r>
              <a:rPr lang="en-US" sz="2000" b="1"/>
              <a:t>F</a:t>
            </a:r>
            <a:r>
              <a:rPr lang="en-US" sz="2000"/>
              <a:t>    	for</a:t>
            </a:r>
          </a:p>
          <a:p>
            <a:pPr lvl="1" eaLnBrk="1" hangingPunct="1">
              <a:lnSpc>
                <a:spcPct val="90000"/>
              </a:lnSpc>
              <a:buClr>
                <a:schemeClr val="hlink"/>
              </a:buClr>
              <a:buFont typeface="Wingdings" charset="2"/>
              <a:buNone/>
            </a:pPr>
            <a:r>
              <a:rPr lang="en-US" sz="2000"/>
              <a:t>				</a:t>
            </a:r>
            <a:r>
              <a:rPr lang="en-US" sz="2000" b="1"/>
              <a:t>A</a:t>
            </a:r>
            <a:r>
              <a:rPr lang="en-US" sz="2000"/>
              <a:t>   	and</a:t>
            </a:r>
          </a:p>
          <a:p>
            <a:pPr lvl="1" eaLnBrk="1" hangingPunct="1">
              <a:lnSpc>
                <a:spcPct val="90000"/>
              </a:lnSpc>
              <a:buClr>
                <a:schemeClr val="hlink"/>
              </a:buClr>
              <a:buFont typeface="Wingdings" charset="2"/>
              <a:buNone/>
            </a:pPr>
            <a:r>
              <a:rPr lang="en-US" sz="2000"/>
              <a:t>				</a:t>
            </a:r>
            <a:r>
              <a:rPr lang="en-US" sz="2000" b="1"/>
              <a:t>N</a:t>
            </a:r>
            <a:r>
              <a:rPr lang="en-US" sz="2000"/>
              <a:t>   	nor </a:t>
            </a:r>
          </a:p>
          <a:p>
            <a:pPr lvl="1" eaLnBrk="1" hangingPunct="1">
              <a:lnSpc>
                <a:spcPct val="90000"/>
              </a:lnSpc>
              <a:buClr>
                <a:schemeClr val="hlink"/>
              </a:buClr>
              <a:buFont typeface="Wingdings" charset="2"/>
              <a:buNone/>
            </a:pPr>
            <a:r>
              <a:rPr lang="en-US" sz="2000"/>
              <a:t>				</a:t>
            </a:r>
            <a:r>
              <a:rPr lang="en-US" sz="2000" b="1"/>
              <a:t>B</a:t>
            </a:r>
            <a:r>
              <a:rPr lang="en-US" sz="2000"/>
              <a:t>    	but </a:t>
            </a:r>
          </a:p>
          <a:p>
            <a:pPr lvl="1" eaLnBrk="1" hangingPunct="1">
              <a:lnSpc>
                <a:spcPct val="90000"/>
              </a:lnSpc>
              <a:buClr>
                <a:schemeClr val="hlink"/>
              </a:buClr>
              <a:buFont typeface="Wingdings" charset="2"/>
              <a:buNone/>
            </a:pPr>
            <a:r>
              <a:rPr lang="en-US" sz="2000"/>
              <a:t>				</a:t>
            </a:r>
            <a:r>
              <a:rPr lang="en-US" sz="2000" b="1"/>
              <a:t>O</a:t>
            </a:r>
            <a:r>
              <a:rPr lang="en-US" sz="2000"/>
              <a:t>   	or</a:t>
            </a:r>
          </a:p>
          <a:p>
            <a:pPr lvl="1" eaLnBrk="1" hangingPunct="1">
              <a:lnSpc>
                <a:spcPct val="90000"/>
              </a:lnSpc>
              <a:buClr>
                <a:schemeClr val="hlink"/>
              </a:buClr>
              <a:buFont typeface="Wingdings" charset="2"/>
              <a:buNone/>
            </a:pPr>
            <a:r>
              <a:rPr lang="en-US" sz="2000"/>
              <a:t>				</a:t>
            </a:r>
            <a:r>
              <a:rPr lang="en-US" sz="2000" b="1"/>
              <a:t>Y</a:t>
            </a:r>
            <a:r>
              <a:rPr lang="en-US" sz="2000"/>
              <a:t>    	yet </a:t>
            </a:r>
          </a:p>
          <a:p>
            <a:pPr lvl="1" eaLnBrk="1" hangingPunct="1">
              <a:lnSpc>
                <a:spcPct val="90000"/>
              </a:lnSpc>
              <a:buClr>
                <a:schemeClr val="hlink"/>
              </a:buClr>
              <a:buFont typeface="Wingdings" charset="2"/>
              <a:buNone/>
            </a:pPr>
            <a:r>
              <a:rPr lang="en-US" sz="2000"/>
              <a:t>				</a:t>
            </a:r>
            <a:r>
              <a:rPr lang="en-US" sz="2000" b="1"/>
              <a:t>S</a:t>
            </a:r>
            <a:r>
              <a:rPr lang="en-US" sz="2000"/>
              <a:t>     	so</a:t>
            </a:r>
          </a:p>
          <a:p>
            <a:pPr lvl="1" eaLnBrk="1" hangingPunct="1">
              <a:lnSpc>
                <a:spcPct val="90000"/>
              </a:lnSpc>
              <a:buClr>
                <a:schemeClr val="hlink"/>
              </a:buClr>
              <a:buFont typeface="Wingdings" charset="2"/>
              <a:buNone/>
            </a:pPr>
            <a:endParaRPr lang="en-US" sz="2000">
              <a:latin typeface="Garamond" charset="0"/>
            </a:endParaRPr>
          </a:p>
          <a:p>
            <a:pPr algn="ctr" eaLnBrk="1" hangingPunct="1">
              <a:lnSpc>
                <a:spcPct val="90000"/>
              </a:lnSpc>
              <a:buClr>
                <a:schemeClr val="hlink"/>
              </a:buClr>
              <a:buFont typeface="Wingdings" charset="2"/>
              <a:buNone/>
            </a:pPr>
            <a:endParaRPr lang="en-US">
              <a:latin typeface="Garamon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/>
              <a:t>Conjunctive Adverbs </a:t>
            </a:r>
            <a:br>
              <a:rPr lang="en-US" sz="3200"/>
            </a:br>
            <a:r>
              <a:rPr lang="en-US" sz="3200"/>
              <a:t>          and Transitional Expressions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6738" y="2062163"/>
            <a:ext cx="8001000" cy="39576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chemeClr val="hlink"/>
              </a:buClr>
              <a:buFontTx/>
              <a:buChar char="o"/>
            </a:pPr>
            <a:r>
              <a:rPr lang="en-US" sz="2400"/>
              <a:t>A </a:t>
            </a:r>
            <a:r>
              <a:rPr lang="en-US" sz="2400" i="1"/>
              <a:t>conjunctive adverb </a:t>
            </a:r>
            <a:r>
              <a:rPr lang="en-US" sz="2400"/>
              <a:t>is a word that connects two independent clauses and shows the relationship between the ideas.</a:t>
            </a:r>
          </a:p>
          <a:p>
            <a:pPr lvl="1" eaLnBrk="1" hangingPunct="1">
              <a:lnSpc>
                <a:spcPct val="90000"/>
              </a:lnSpc>
              <a:buClr>
                <a:schemeClr val="hlink"/>
              </a:buClr>
              <a:buFontTx/>
              <a:buChar char="o"/>
            </a:pPr>
            <a:r>
              <a:rPr lang="en-US" sz="2400"/>
              <a:t>I wanted to cash my check; </a:t>
            </a:r>
            <a:r>
              <a:rPr lang="en-US" sz="2400" u="sng"/>
              <a:t>unfortunately</a:t>
            </a:r>
            <a:r>
              <a:rPr lang="en-US" sz="2400"/>
              <a:t>, the bank was closed.</a:t>
            </a:r>
          </a:p>
          <a:p>
            <a:pPr lvl="1" eaLnBrk="1" hangingPunct="1">
              <a:lnSpc>
                <a:spcPct val="90000"/>
              </a:lnSpc>
              <a:buClr>
                <a:schemeClr val="hlink"/>
              </a:buClr>
              <a:buFontTx/>
              <a:buChar char="o"/>
            </a:pPr>
            <a:endParaRPr lang="en-US" sz="2400"/>
          </a:p>
          <a:p>
            <a:pPr eaLnBrk="1" hangingPunct="1">
              <a:buClr>
                <a:schemeClr val="hlink"/>
              </a:buClr>
              <a:buFontTx/>
              <a:buChar char="o"/>
            </a:pPr>
            <a:r>
              <a:rPr lang="en-US" sz="2400"/>
              <a:t>A </a:t>
            </a:r>
            <a:r>
              <a:rPr lang="en-US" sz="2400" i="1"/>
              <a:t>transitional expression </a:t>
            </a:r>
            <a:r>
              <a:rPr lang="en-US" sz="2400"/>
              <a:t>is a phrase that shows that relationship.</a:t>
            </a:r>
          </a:p>
          <a:p>
            <a:pPr lvl="1" eaLnBrk="1" hangingPunct="1">
              <a:buClr>
                <a:schemeClr val="hlink"/>
              </a:buClr>
              <a:buFontTx/>
              <a:buChar char="o"/>
            </a:pPr>
            <a:r>
              <a:rPr lang="en-US" sz="2400"/>
              <a:t>I could use a job; </a:t>
            </a:r>
            <a:r>
              <a:rPr lang="en-US" sz="2400" u="sng"/>
              <a:t>on the other hand</a:t>
            </a:r>
            <a:r>
              <a:rPr lang="en-US" sz="2400"/>
              <a:t>, I like having free time.</a:t>
            </a:r>
          </a:p>
          <a:p>
            <a:pPr eaLnBrk="1" hangingPunct="1">
              <a:buClr>
                <a:schemeClr val="hlink"/>
              </a:buClr>
              <a:buFontTx/>
              <a:buChar char="o"/>
            </a:pPr>
            <a:endParaRPr lang="en-US" sz="3200">
              <a:latin typeface="Garamon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/>
              <a:t>Examples of Compound Sentences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3613" y="2168525"/>
            <a:ext cx="7612062" cy="3986213"/>
          </a:xfrm>
          <a:noFill/>
        </p:spPr>
        <p:txBody>
          <a:bodyPr/>
          <a:lstStyle/>
          <a:p>
            <a:pPr eaLnBrk="1" hangingPunct="1">
              <a:buClr>
                <a:schemeClr val="hlink"/>
              </a:buClr>
              <a:buFontTx/>
              <a:buChar char="o"/>
            </a:pPr>
            <a:r>
              <a:rPr lang="en-US" sz="2400" u="sng"/>
              <a:t>A comma and a coordinating conjunction</a:t>
            </a:r>
            <a:r>
              <a:rPr lang="en-US" sz="2400"/>
              <a:t>:</a:t>
            </a:r>
          </a:p>
          <a:p>
            <a:pPr lvl="1" eaLnBrk="1" hangingPunct="1">
              <a:buClr>
                <a:schemeClr val="hlink"/>
              </a:buClr>
              <a:buFont typeface="Wingdings" charset="2"/>
              <a:buNone/>
            </a:pPr>
            <a:r>
              <a:rPr lang="en-US" sz="2400"/>
              <a:t>I like to study grammar</a:t>
            </a:r>
            <a:r>
              <a:rPr lang="en-US" sz="2400" b="1"/>
              <a:t>, and </a:t>
            </a:r>
            <a:r>
              <a:rPr lang="en-US" sz="2400"/>
              <a:t>I love this class.</a:t>
            </a:r>
          </a:p>
          <a:p>
            <a:pPr eaLnBrk="1" hangingPunct="1">
              <a:buClr>
                <a:schemeClr val="hlink"/>
              </a:buClr>
              <a:buFontTx/>
              <a:buChar char="o"/>
            </a:pPr>
            <a:r>
              <a:rPr lang="en-US" sz="2400" u="sng"/>
              <a:t>A semicolon</a:t>
            </a:r>
            <a:r>
              <a:rPr lang="en-US" sz="2400"/>
              <a:t>:</a:t>
            </a:r>
          </a:p>
          <a:p>
            <a:pPr lvl="1" eaLnBrk="1" hangingPunct="1">
              <a:buClr>
                <a:schemeClr val="hlink"/>
              </a:buClr>
              <a:buFont typeface="Wingdings" charset="2"/>
              <a:buNone/>
            </a:pPr>
            <a:r>
              <a:rPr lang="en-US" sz="2400"/>
              <a:t>I like to study grammar</a:t>
            </a:r>
            <a:r>
              <a:rPr lang="en-US" sz="2400" b="1"/>
              <a:t>;</a:t>
            </a:r>
            <a:r>
              <a:rPr lang="en-US" sz="2400"/>
              <a:t> I love this class.</a:t>
            </a:r>
          </a:p>
          <a:p>
            <a:pPr eaLnBrk="1" hangingPunct="1">
              <a:buClr>
                <a:schemeClr val="hlink"/>
              </a:buClr>
              <a:buFontTx/>
              <a:buChar char="o"/>
            </a:pPr>
            <a:r>
              <a:rPr lang="en-US" sz="2400" u="sng"/>
              <a:t>A semicolon and a conjunctive adverb or transitional expression</a:t>
            </a:r>
            <a:r>
              <a:rPr lang="en-US" sz="2400"/>
              <a:t>:</a:t>
            </a:r>
          </a:p>
          <a:p>
            <a:pPr lvl="1" eaLnBrk="1" hangingPunct="1">
              <a:buClr>
                <a:schemeClr val="hlink"/>
              </a:buClr>
              <a:buFont typeface="Wingdings" charset="2"/>
              <a:buNone/>
            </a:pPr>
            <a:r>
              <a:rPr lang="en-US" sz="2400"/>
              <a:t>I like to study grammar</a:t>
            </a:r>
            <a:r>
              <a:rPr lang="en-US" sz="2400" b="1"/>
              <a:t>; therefore</a:t>
            </a:r>
            <a:r>
              <a:rPr lang="en-US" sz="2400"/>
              <a:t>, I love this class.</a:t>
            </a:r>
          </a:p>
          <a:p>
            <a:pPr lvl="1" eaLnBrk="1" hangingPunct="1">
              <a:buClr>
                <a:schemeClr val="hlink"/>
              </a:buClr>
            </a:pPr>
            <a:endParaRPr lang="en-US">
              <a:latin typeface="Garamon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The Complex Sentence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6738" y="2041525"/>
            <a:ext cx="8001000" cy="3978275"/>
          </a:xfrm>
          <a:ln w="12700">
            <a:solidFill>
              <a:schemeClr val="folHlink"/>
            </a:solidFill>
          </a:ln>
        </p:spPr>
        <p:txBody>
          <a:bodyPr/>
          <a:lstStyle/>
          <a:p>
            <a:pPr eaLnBrk="1" hangingPunct="1">
              <a:buClr>
                <a:schemeClr val="hlink"/>
              </a:buClr>
              <a:buFontTx/>
              <a:buChar char="o"/>
            </a:pPr>
            <a:r>
              <a:rPr lang="en-US" sz="2400"/>
              <a:t>A complex sentence is a </a:t>
            </a:r>
            <a:r>
              <a:rPr lang="en-US" sz="2400" u="sng"/>
              <a:t>complete</a:t>
            </a:r>
            <a:r>
              <a:rPr lang="en-US" sz="2400"/>
              <a:t> thought (</a:t>
            </a:r>
            <a:r>
              <a:rPr lang="en-US" sz="2400" i="1"/>
              <a:t>independent</a:t>
            </a:r>
            <a:r>
              <a:rPr lang="en-US" sz="2400"/>
              <a:t> </a:t>
            </a:r>
            <a:r>
              <a:rPr lang="en-US" sz="2400" i="1"/>
              <a:t>clause</a:t>
            </a:r>
            <a:r>
              <a:rPr lang="en-US" sz="2400"/>
              <a:t>) to which an </a:t>
            </a:r>
            <a:r>
              <a:rPr lang="en-US" sz="2400" u="sng"/>
              <a:t>incomplete</a:t>
            </a:r>
            <a:r>
              <a:rPr lang="en-US" sz="2400"/>
              <a:t> thought (</a:t>
            </a:r>
            <a:r>
              <a:rPr lang="en-US" sz="2400" i="1"/>
              <a:t>dependent</a:t>
            </a:r>
            <a:r>
              <a:rPr lang="en-US" sz="2400"/>
              <a:t> </a:t>
            </a:r>
            <a:r>
              <a:rPr lang="en-US" sz="2400" i="1"/>
              <a:t>clause</a:t>
            </a:r>
            <a:r>
              <a:rPr lang="en-US" sz="2400"/>
              <a:t>) has been added.</a:t>
            </a:r>
          </a:p>
          <a:p>
            <a:pPr eaLnBrk="1" hangingPunct="1">
              <a:buClr>
                <a:schemeClr val="hlink"/>
              </a:buClr>
              <a:buFont typeface="Courier New" charset="0"/>
              <a:buChar char="o"/>
            </a:pPr>
            <a:r>
              <a:rPr lang="en-US" sz="2400"/>
              <a:t>A coordinating conjunction joins the </a:t>
            </a:r>
            <a:r>
              <a:rPr lang="en-US" sz="2400" i="1"/>
              <a:t>dependent claus</a:t>
            </a:r>
            <a:r>
              <a:rPr lang="en-US" sz="2400"/>
              <a:t>e to the </a:t>
            </a:r>
            <a:r>
              <a:rPr lang="en-US" sz="2400" i="1"/>
              <a:t>independent clause</a:t>
            </a:r>
            <a:r>
              <a:rPr lang="en-US" sz="2400"/>
              <a:t>.</a:t>
            </a:r>
          </a:p>
          <a:p>
            <a:pPr eaLnBrk="1" hangingPunct="1">
              <a:buClr>
                <a:schemeClr val="hlink"/>
              </a:buClr>
              <a:buFont typeface="Courier New" charset="0"/>
              <a:buChar char="o"/>
            </a:pPr>
            <a:endParaRPr lang="en-US" sz="1200"/>
          </a:p>
          <a:p>
            <a:pPr lvl="1" eaLnBrk="1" hangingPunct="1">
              <a:buClr>
                <a:schemeClr val="hlink"/>
              </a:buClr>
              <a:buFontTx/>
              <a:buChar char="o"/>
            </a:pPr>
            <a:r>
              <a:rPr lang="en-US" sz="2400"/>
              <a:t>Because I like to study grammar, I love this class.</a:t>
            </a:r>
          </a:p>
          <a:p>
            <a:pPr lvl="1" eaLnBrk="1" hangingPunct="1">
              <a:buClr>
                <a:schemeClr val="hlink"/>
              </a:buClr>
              <a:buFontTx/>
              <a:buChar char="o"/>
            </a:pPr>
            <a:r>
              <a:rPr lang="en-US" sz="2400"/>
              <a:t>I love this class because I like to study grammar</a:t>
            </a:r>
            <a:r>
              <a:rPr lang="en-US" sz="2400" b="1"/>
              <a:t>.</a:t>
            </a:r>
          </a:p>
          <a:p>
            <a:pPr eaLnBrk="1" hangingPunct="1">
              <a:buClr>
                <a:schemeClr val="hlink"/>
              </a:buClr>
            </a:pPr>
            <a:endParaRPr lang="en-US" sz="2800">
              <a:solidFill>
                <a:schemeClr val="tx2"/>
              </a:solidFill>
              <a:latin typeface="Garamon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file">
  <a:themeElements>
    <a:clrScheme name="Profile 15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33CC33"/>
      </a:accent1>
      <a:accent2>
        <a:srgbClr val="336600"/>
      </a:accent2>
      <a:accent3>
        <a:srgbClr val="FFFFFF"/>
      </a:accent3>
      <a:accent4>
        <a:srgbClr val="000000"/>
      </a:accent4>
      <a:accent5>
        <a:srgbClr val="ADE2AD"/>
      </a:accent5>
      <a:accent6>
        <a:srgbClr val="2D5C00"/>
      </a:accent6>
      <a:hlink>
        <a:srgbClr val="0099FF"/>
      </a:hlink>
      <a:folHlink>
        <a:srgbClr val="33CCCC"/>
      </a:folHlink>
    </a:clrScheme>
    <a:fontScheme name="Profi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lnDef>
  </a:objectDefaults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10">
        <a:dk1>
          <a:srgbClr val="000000"/>
        </a:dk1>
        <a:lt1>
          <a:srgbClr val="FFFFFF"/>
        </a:lt1>
        <a:dk2>
          <a:srgbClr val="FFFFFF"/>
        </a:dk2>
        <a:lt2>
          <a:srgbClr val="598600"/>
        </a:lt2>
        <a:accent1>
          <a:srgbClr val="33CC33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11">
        <a:dk1>
          <a:srgbClr val="000000"/>
        </a:dk1>
        <a:lt1>
          <a:srgbClr val="FFFFFF"/>
        </a:lt1>
        <a:dk2>
          <a:srgbClr val="000000"/>
        </a:dk2>
        <a:lt2>
          <a:srgbClr val="598600"/>
        </a:lt2>
        <a:accent1>
          <a:srgbClr val="33CC33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12">
        <a:dk1>
          <a:srgbClr val="000000"/>
        </a:dk1>
        <a:lt1>
          <a:srgbClr val="FFFFFF"/>
        </a:lt1>
        <a:dk2>
          <a:srgbClr val="000000"/>
        </a:dk2>
        <a:lt2>
          <a:srgbClr val="E3FFAB"/>
        </a:lt2>
        <a:accent1>
          <a:srgbClr val="33CC33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13">
        <a:dk1>
          <a:srgbClr val="000000"/>
        </a:dk1>
        <a:lt1>
          <a:srgbClr val="FFFFFF"/>
        </a:lt1>
        <a:dk2>
          <a:srgbClr val="000000"/>
        </a:dk2>
        <a:lt2>
          <a:srgbClr val="E3FFAB"/>
        </a:lt2>
        <a:accent1>
          <a:srgbClr val="33CC33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8AB900"/>
        </a:accent6>
        <a:hlink>
          <a:srgbClr val="66FF66"/>
        </a:hlink>
        <a:folHlink>
          <a:srgbClr val="33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14">
        <a:dk1>
          <a:srgbClr val="000000"/>
        </a:dk1>
        <a:lt1>
          <a:srgbClr val="FFFFFF"/>
        </a:lt1>
        <a:dk2>
          <a:srgbClr val="000000"/>
        </a:dk2>
        <a:lt2>
          <a:srgbClr val="E3FFAB"/>
        </a:lt2>
        <a:accent1>
          <a:srgbClr val="33CC33"/>
        </a:accent1>
        <a:accent2>
          <a:srgbClr val="336600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2D5C00"/>
        </a:accent6>
        <a:hlink>
          <a:srgbClr val="0099FF"/>
        </a:hlink>
        <a:folHlink>
          <a:srgbClr val="33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15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33CC33"/>
        </a:accent1>
        <a:accent2>
          <a:srgbClr val="336600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2D5C00"/>
        </a:accent6>
        <a:hlink>
          <a:srgbClr val="0099FF"/>
        </a:hlink>
        <a:folHlink>
          <a:srgbClr val="33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Ch1 Strategies</Template>
  <TotalTime>788</TotalTime>
  <Words>873</Words>
  <Application>Microsoft Macintosh PowerPoint</Application>
  <PresentationFormat>On-screen Show (4:3)</PresentationFormat>
  <Paragraphs>145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9" baseType="lpstr">
      <vt:lpstr>Garamond</vt:lpstr>
      <vt:lpstr>ＭＳ Ｐゴシック</vt:lpstr>
      <vt:lpstr>Arial</vt:lpstr>
      <vt:lpstr>Verdana</vt:lpstr>
      <vt:lpstr>Wingdings</vt:lpstr>
      <vt:lpstr>Calibri</vt:lpstr>
      <vt:lpstr>Times New Roman</vt:lpstr>
      <vt:lpstr>Courier New</vt:lpstr>
      <vt:lpstr>Tahoma</vt:lpstr>
      <vt:lpstr>Profile</vt:lpstr>
      <vt:lpstr>Writing Complex Sentences</vt:lpstr>
      <vt:lpstr>Independent and Dependent Clauses</vt:lpstr>
      <vt:lpstr>Independent and Dependent Clauses</vt:lpstr>
      <vt:lpstr>The Simple Sentence</vt:lpstr>
      <vt:lpstr>The Compound Sentence</vt:lpstr>
      <vt:lpstr>Coordinating Conjunctions</vt:lpstr>
      <vt:lpstr>Conjunctive Adverbs            and Transitional Expressions</vt:lpstr>
      <vt:lpstr>Examples of Compound Sentences</vt:lpstr>
      <vt:lpstr>The Complex Sentence</vt:lpstr>
      <vt:lpstr>Complex Sentence</vt:lpstr>
      <vt:lpstr>Dependent Clause</vt:lpstr>
      <vt:lpstr>Punctuation for Complex Sentences</vt:lpstr>
      <vt:lpstr>Punctuation for Complex Sentences</vt:lpstr>
      <vt:lpstr>Punctuation for Complex Sentences</vt:lpstr>
      <vt:lpstr>Common Subordinating (Dependent) Conjunctions          See Foundations First, p. 187</vt:lpstr>
      <vt:lpstr>The Compound-Complex Sentence</vt:lpstr>
      <vt:lpstr>Compound-Complex Sentence</vt:lpstr>
      <vt:lpstr>Slide 18</vt:lpstr>
      <vt:lpstr>You now know everything you need to know</vt:lpstr>
    </vt:vector>
  </TitlesOfParts>
  <Company>Lincoln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Writing Complex Sentences</dc:title>
  <dc:creator>Linda J. Stine</dc:creator>
  <cp:lastModifiedBy>KISD</cp:lastModifiedBy>
  <cp:revision>55</cp:revision>
  <dcterms:created xsi:type="dcterms:W3CDTF">2011-03-29T16:11:29Z</dcterms:created>
  <dcterms:modified xsi:type="dcterms:W3CDTF">2011-03-29T16:11:43Z</dcterms:modified>
</cp:coreProperties>
</file>